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Override9.xml" ContentType="application/vnd.openxmlformats-officedocument.themeOverr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73" r:id="rId3"/>
    <p:sldId id="260" r:id="rId4"/>
    <p:sldId id="258" r:id="rId5"/>
    <p:sldId id="259" r:id="rId6"/>
    <p:sldId id="272" r:id="rId7"/>
    <p:sldId id="262" r:id="rId8"/>
    <p:sldId id="263" r:id="rId9"/>
    <p:sldId id="266" r:id="rId10"/>
    <p:sldId id="274" r:id="rId11"/>
    <p:sldId id="27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98167" y="1110245"/>
            <a:ext cx="83529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	</a:t>
            </a:r>
            <a:r>
              <a:rPr lang="ru-RU" sz="24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Суға кермектілік</a:t>
            </a:r>
            <a:r>
              <a:rPr lang="ru-RU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беретін</a:t>
            </a:r>
            <a:r>
              <a:rPr lang="ru-RU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кальций </a:t>
            </a:r>
            <a:r>
              <a:rPr lang="ru-RU" sz="24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және </a:t>
            </a:r>
            <a:r>
              <a:rPr lang="ru-RU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магний </a:t>
            </a:r>
            <a:r>
              <a:rPr lang="ru-RU" sz="24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қосылыстарынан тазалау</a:t>
            </a:r>
            <a:r>
              <a:rPr lang="ru-RU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ru-RU" sz="2400" b="1" i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суды </a:t>
            </a:r>
            <a:r>
              <a:rPr lang="ru-RU" sz="2400" b="1" i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жұмсарту </a:t>
            </a:r>
            <a:r>
              <a:rPr lang="ru-RU" sz="24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деп</a:t>
            </a:r>
            <a:r>
              <a:rPr lang="ru-RU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аталады</a:t>
            </a:r>
            <a:r>
              <a:rPr lang="ru-RU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endParaRPr lang="ru-RU" sz="2400" b="1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/>
            <a:r>
              <a:rPr lang="kk-KZ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	</a:t>
            </a:r>
            <a:endParaRPr lang="kk-KZ" sz="2400" b="1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Суды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жұмсарту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әдістері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 </a:t>
            </a:r>
            <a:r>
              <a:rPr lang="kk-KZ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	</a:t>
            </a:r>
            <a:endParaRPr lang="en-US" sz="24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/>
            <a:endParaRPr lang="ru-RU" sz="2400" b="1" dirty="0">
              <a:ln w="1905"/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2627785" y="2708920"/>
            <a:ext cx="1800199" cy="11161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4729000" y="2708920"/>
            <a:ext cx="0" cy="14761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5004048" y="2708920"/>
            <a:ext cx="2016224" cy="11521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160399" y="3861048"/>
            <a:ext cx="19641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Физикалық</a:t>
            </a:r>
          </a:p>
          <a:p>
            <a:pPr algn="ctr"/>
            <a:r>
              <a:rPr lang="ru-RU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</a:t>
            </a:r>
            <a:r>
              <a:rPr lang="ru-RU" sz="24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термиялық</a:t>
            </a:r>
            <a:r>
              <a:rPr lang="ru-RU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</a:t>
            </a:r>
            <a:endParaRPr lang="ru-RU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895760" y="4128160"/>
            <a:ext cx="17315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Химиялық</a:t>
            </a:r>
          </a:p>
          <a:p>
            <a:pPr algn="ctr"/>
            <a:r>
              <a:rPr lang="ru-RU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</a:t>
            </a:r>
            <a:r>
              <a:rPr lang="ru-RU" sz="24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реагентті</a:t>
            </a:r>
            <a:r>
              <a:rPr lang="ru-RU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</a:t>
            </a:r>
            <a:endParaRPr lang="ru-RU" sz="24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168961" y="3856143"/>
            <a:ext cx="28361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Физика-химиялық</a:t>
            </a:r>
          </a:p>
          <a:p>
            <a:pPr algn="ctr"/>
            <a:r>
              <a:rPr lang="ru-RU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(ион </a:t>
            </a:r>
            <a:r>
              <a:rPr lang="ru-RU" sz="24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алмасу</a:t>
            </a:r>
            <a:r>
              <a:rPr lang="ru-RU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</a:t>
            </a:r>
            <a:endParaRPr lang="ru-RU" sz="24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35517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1052736"/>
            <a:ext cx="813690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	</a:t>
            </a:r>
            <a:r>
              <a:rPr lang="ru-RU" sz="2400" b="1" i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Физикалық</a:t>
            </a:r>
            <a:r>
              <a:rPr lang="ru-RU" sz="2400" b="1" i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i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әдіс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– суды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термиялық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өңдеуге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негізделінген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яғни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қайнау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дистилляциялау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және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қатыру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</a:p>
          <a:p>
            <a:pPr algn="just"/>
            <a:r>
              <a:rPr lang="ru-RU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	</a:t>
            </a:r>
            <a:r>
              <a:rPr lang="ru-RU" sz="24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Судың</a:t>
            </a:r>
            <a:r>
              <a:rPr lang="ru-RU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жұмсару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тиімділігін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арттыру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үшін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95-98</a:t>
            </a:r>
            <a:r>
              <a:rPr lang="ru-RU" sz="2400" b="1" baseline="30000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0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қайнатқанда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бикарбонаттар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ыдырап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карбонатқа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ауысып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тұнбаға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түседі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</a:t>
            </a:r>
          </a:p>
          <a:p>
            <a:pPr algn="ctr"/>
            <a:r>
              <a:rPr lang="en-US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Ca</a:t>
            </a:r>
            <a:r>
              <a:rPr lang="en-US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(HCO</a:t>
            </a:r>
            <a:r>
              <a:rPr lang="en-US" sz="2400" b="1" baseline="-25000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</a:t>
            </a:r>
            <a:r>
              <a:rPr lang="en-US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</a:t>
            </a:r>
            <a:r>
              <a:rPr lang="en-US" sz="2400" b="1" baseline="-25000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r>
              <a:rPr lang="en-US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=CaCO</a:t>
            </a:r>
            <a:r>
              <a:rPr lang="en-US" sz="2400" b="1" baseline="-25000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</a:t>
            </a:r>
            <a:r>
              <a:rPr lang="en-US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+H</a:t>
            </a:r>
            <a:r>
              <a:rPr lang="en-US" sz="2400" b="1" baseline="-25000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r>
              <a:rPr lang="en-US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O+CO</a:t>
            </a:r>
            <a:r>
              <a:rPr lang="en-US" sz="2400" b="1" baseline="-25000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endParaRPr lang="kk-KZ" sz="2400" b="1" baseline="-2500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indent="450215" algn="ctr">
              <a:lnSpc>
                <a:spcPct val="150000"/>
              </a:lnSpc>
              <a:spcAft>
                <a:spcPts val="0"/>
              </a:spcAft>
            </a:pPr>
            <a:r>
              <a:rPr lang="en-US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Times New Roman"/>
              </a:rPr>
              <a:t>Mg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Times New Roman"/>
              </a:rPr>
              <a:t>(НСО</a:t>
            </a:r>
            <a:r>
              <a:rPr lang="ru-RU" sz="2400" b="1" baseline="-25000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Times New Roman"/>
              </a:rPr>
              <a:t>3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Times New Roman"/>
              </a:rPr>
              <a:t>)</a:t>
            </a:r>
            <a:r>
              <a:rPr lang="ru-RU" sz="2400" b="1" baseline="-25000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Times New Roman"/>
              </a:rPr>
              <a:t>2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Times New Roman"/>
              </a:rPr>
              <a:t> = </a:t>
            </a:r>
            <a:r>
              <a:rPr lang="en-US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Times New Roman"/>
              </a:rPr>
              <a:t>MgCO</a:t>
            </a:r>
            <a:r>
              <a:rPr lang="ru-RU" sz="2400" b="1" baseline="-25000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Times New Roman"/>
              </a:rPr>
              <a:t>3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Times New Roman"/>
              </a:rPr>
              <a:t> + СО</a:t>
            </a:r>
            <a:r>
              <a:rPr lang="ru-RU" sz="2400" b="1" baseline="-25000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Times New Roman"/>
              </a:rPr>
              <a:t>2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Times New Roman"/>
              </a:rPr>
              <a:t> + Н</a:t>
            </a:r>
            <a:r>
              <a:rPr lang="ru-RU" sz="2400" b="1" baseline="-25000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Times New Roman"/>
              </a:rPr>
              <a:t>2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Times New Roman"/>
              </a:rPr>
              <a:t>О</a:t>
            </a:r>
          </a:p>
          <a:p>
            <a:pPr algn="just"/>
            <a:r>
              <a:rPr lang="ru-RU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	</a:t>
            </a:r>
            <a:r>
              <a:rPr lang="ru-RU" sz="24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Түзілген</a:t>
            </a:r>
            <a:r>
              <a:rPr lang="ru-RU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магний </a:t>
            </a:r>
            <a:r>
              <a:rPr lang="ru-RU" sz="24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карбонатын</a:t>
            </a:r>
            <a:r>
              <a:rPr lang="ru-RU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</a:t>
            </a:r>
            <a:r>
              <a:rPr lang="ru-RU" sz="24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әк</a:t>
            </a:r>
            <a:r>
              <a:rPr lang="ru-RU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суымен</a:t>
            </a:r>
            <a:r>
              <a:rPr lang="ru-RU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әрекеттестіріп</a:t>
            </a:r>
            <a:r>
              <a:rPr lang="ru-RU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ru-RU" sz="24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қиын</a:t>
            </a:r>
            <a:r>
              <a:rPr lang="ru-RU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еритін</a:t>
            </a:r>
            <a:r>
              <a:rPr lang="ru-RU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магний </a:t>
            </a:r>
            <a:r>
              <a:rPr lang="ru-RU" sz="24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гидроксидіне</a:t>
            </a:r>
            <a:r>
              <a:rPr lang="ru-RU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айналдырады</a:t>
            </a:r>
            <a:r>
              <a:rPr lang="ru-RU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endParaRPr lang="kk-KZ" sz="2400" b="1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en-US" sz="24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MgCO</a:t>
            </a:r>
            <a:r>
              <a:rPr lang="ru-RU" sz="2400" b="1" baseline="-25000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+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Са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(ОН)</a:t>
            </a:r>
            <a:r>
              <a:rPr lang="ru-RU" sz="2400" b="1" baseline="-25000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= СаСО</a:t>
            </a:r>
            <a:r>
              <a:rPr lang="ru-RU" sz="2400" b="1" baseline="-25000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+ </a:t>
            </a:r>
            <a:r>
              <a:rPr lang="en-US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Mg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</a:t>
            </a:r>
            <a:r>
              <a:rPr lang="en-US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OH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</a:t>
            </a:r>
            <a:r>
              <a:rPr lang="ru-RU" sz="2400" b="1" baseline="-25000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endParaRPr lang="ru-RU" sz="24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90179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45913" y="620688"/>
            <a:ext cx="806489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	</a:t>
            </a:r>
            <a:r>
              <a:rPr lang="ru-RU" sz="2400" b="1" i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Химиялық</a:t>
            </a:r>
            <a:r>
              <a:rPr lang="ru-RU" sz="24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</a:t>
            </a:r>
            <a:r>
              <a:rPr lang="ru-RU" sz="2400" b="1" i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реагенттік</a:t>
            </a:r>
            <a:r>
              <a:rPr lang="ru-RU" sz="24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 </a:t>
            </a:r>
            <a:r>
              <a:rPr lang="ru-RU" sz="2400" b="1" i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әдістер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–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негізінде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ағын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су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құрамындағы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уытты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заттардың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уытын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басуға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және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бейорганикалық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қоспалардан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тазартуға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негізделінген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 </a:t>
            </a:r>
            <a:endParaRPr lang="ru-RU" sz="2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/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/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	</a:t>
            </a:r>
            <a:r>
              <a:rPr lang="ru-RU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Реагенттік</a:t>
            </a:r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әдіске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жататындар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қышқылдарды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және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сілтілерді</a:t>
            </a:r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иондарды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ерімейтін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қоспаларға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айналдыру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бейорганикалық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заттарды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қоса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тұндыру</a:t>
            </a:r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</a:p>
          <a:p>
            <a:pPr algn="just"/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/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	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Химиялық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әдістер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– оны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қолданғанда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Са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(ІІ)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және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Mg (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ІІ)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иондары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әртүрлі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реагенттермен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мүлдем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ерімейтін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қосынды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болып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түзіледі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 Реагент 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түрінде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 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әк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кальцийленген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  сода, натрий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және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барий 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гидроксидтері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 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және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басқа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 да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заттар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қолданылады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</a:p>
          <a:p>
            <a:pPr algn="just"/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623910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5196" y="579358"/>
            <a:ext cx="8640960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	</a:t>
            </a:r>
            <a:r>
              <a:rPr lang="ru-RU" sz="2400" b="1" dirty="0" err="1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Өндірісте</a:t>
            </a:r>
            <a:r>
              <a:rPr lang="ru-RU" sz="24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көбінесе</a:t>
            </a:r>
            <a:r>
              <a:rPr lang="ru-RU" sz="2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әк</a:t>
            </a:r>
            <a:r>
              <a:rPr lang="ru-RU" sz="2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– сода </a:t>
            </a:r>
            <a:r>
              <a:rPr lang="ru-RU" sz="2400" b="1" dirty="0" err="1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және</a:t>
            </a:r>
            <a:r>
              <a:rPr lang="ru-RU" sz="2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фосфат </a:t>
            </a:r>
            <a:r>
              <a:rPr lang="ru-RU" sz="2400" b="1" dirty="0" err="1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әдістерін</a:t>
            </a:r>
            <a:r>
              <a:rPr lang="ru-RU" sz="2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қолданады</a:t>
            </a:r>
            <a:r>
              <a:rPr lang="ru-RU" sz="2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 </a:t>
            </a:r>
            <a:endParaRPr lang="ru-RU" sz="2400" b="1" dirty="0" smtClean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/>
            <a:r>
              <a:rPr lang="ru-RU" sz="2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	</a:t>
            </a:r>
            <a:r>
              <a:rPr lang="ru-RU" sz="2400" b="1" i="1" dirty="0" err="1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Әк</a:t>
            </a:r>
            <a:r>
              <a:rPr lang="ru-RU" sz="2400" b="1" i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i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– сода </a:t>
            </a:r>
            <a:r>
              <a:rPr lang="ru-RU" sz="2400" b="1" i="1" dirty="0" err="1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әдістері</a:t>
            </a:r>
            <a:r>
              <a:rPr lang="ru-RU" sz="2400" b="1" i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бойынша</a:t>
            </a:r>
            <a:r>
              <a:rPr lang="ru-RU" sz="2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суды </a:t>
            </a:r>
            <a:r>
              <a:rPr lang="ru-RU" sz="2400" b="1" dirty="0" err="1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алғашынды</a:t>
            </a:r>
            <a:r>
              <a:rPr lang="ru-RU" sz="2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әксуымен</a:t>
            </a:r>
            <a:r>
              <a:rPr lang="ru-RU" sz="2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ru-RU" sz="2400" b="1" dirty="0" err="1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сонан</a:t>
            </a:r>
            <a:r>
              <a:rPr lang="ru-RU" sz="2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соң</a:t>
            </a:r>
            <a:r>
              <a:rPr lang="ru-RU" sz="2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сода </a:t>
            </a:r>
            <a:r>
              <a:rPr lang="ru-RU" sz="2400" b="1" dirty="0" err="1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ертіндісімен</a:t>
            </a:r>
            <a:r>
              <a:rPr lang="ru-RU" sz="2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өңдейді</a:t>
            </a:r>
            <a:r>
              <a:rPr lang="ru-RU" sz="2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 </a:t>
            </a:r>
            <a:r>
              <a:rPr lang="ru-RU" sz="2400" b="1" dirty="0" err="1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Химиялық</a:t>
            </a:r>
            <a:r>
              <a:rPr lang="ru-RU" sz="2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процестердің</a:t>
            </a:r>
            <a:r>
              <a:rPr lang="ru-RU" sz="2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нәтижесін</a:t>
            </a:r>
            <a:r>
              <a:rPr lang="ru-RU" sz="2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де кальций </a:t>
            </a:r>
            <a:r>
              <a:rPr lang="ru-RU" sz="2400" b="1" dirty="0" err="1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тұздары</a:t>
            </a:r>
            <a:r>
              <a:rPr lang="ru-RU" sz="2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ерімейтін</a:t>
            </a:r>
            <a:r>
              <a:rPr lang="ru-RU" sz="2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кальций </a:t>
            </a:r>
            <a:r>
              <a:rPr lang="ru-RU" sz="2400" b="1" dirty="0" err="1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карбонаттарына</a:t>
            </a:r>
            <a:r>
              <a:rPr lang="ru-RU" sz="2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магний </a:t>
            </a:r>
            <a:r>
              <a:rPr lang="ru-RU" sz="2400" b="1" dirty="0" err="1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тұздары</a:t>
            </a:r>
            <a:r>
              <a:rPr lang="ru-RU" sz="2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магний </a:t>
            </a:r>
            <a:r>
              <a:rPr lang="ru-RU" sz="2400" b="1" dirty="0" err="1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гидроксидіне</a:t>
            </a:r>
            <a:r>
              <a:rPr lang="ru-RU" sz="2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және</a:t>
            </a:r>
            <a:r>
              <a:rPr lang="ru-RU" sz="2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карбонатына</a:t>
            </a:r>
            <a:r>
              <a:rPr lang="ru-RU" sz="2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айналады</a:t>
            </a:r>
            <a:r>
              <a:rPr lang="ru-RU" sz="2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</a:p>
          <a:p>
            <a:pPr algn="just"/>
            <a:r>
              <a:rPr lang="ru-RU" sz="2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 </a:t>
            </a:r>
          </a:p>
          <a:p>
            <a:pPr algn="ctr"/>
            <a:r>
              <a:rPr lang="en-US" sz="2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Mg(HCO</a:t>
            </a:r>
            <a:r>
              <a:rPr lang="en-US" sz="2400" b="1" baseline="-25000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</a:t>
            </a:r>
            <a:r>
              <a:rPr lang="en-US" sz="2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</a:t>
            </a:r>
            <a:r>
              <a:rPr lang="en-US" sz="2400" b="1" baseline="-25000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r>
              <a:rPr lang="en-US" sz="2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+2Ca(OH)</a:t>
            </a:r>
            <a:r>
              <a:rPr lang="en-US" sz="2400" b="1" baseline="-25000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r>
              <a:rPr lang="en-US" sz="2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=Mg(OH)</a:t>
            </a:r>
            <a:r>
              <a:rPr lang="en-US" sz="2400" b="1" baseline="-25000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r>
              <a:rPr lang="en-US" sz="2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+2H</a:t>
            </a:r>
            <a:r>
              <a:rPr lang="en-US" sz="2400" b="1" baseline="-25000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r>
              <a:rPr lang="en-US" sz="2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O+CaCO</a:t>
            </a:r>
            <a:r>
              <a:rPr lang="en-US" sz="2400" b="1" baseline="-25000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</a:t>
            </a:r>
            <a:endParaRPr lang="en-US" sz="2400" b="1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en-US" sz="2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CaCl</a:t>
            </a:r>
            <a:r>
              <a:rPr lang="en-US" sz="2400" b="1" baseline="-25000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r>
              <a:rPr lang="en-US" sz="2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+Na</a:t>
            </a:r>
            <a:r>
              <a:rPr lang="en-US" sz="2400" b="1" baseline="-25000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r>
              <a:rPr lang="en-US" sz="2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CO</a:t>
            </a:r>
            <a:r>
              <a:rPr lang="en-US" sz="2400" b="1" baseline="-25000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</a:t>
            </a:r>
            <a:r>
              <a:rPr lang="en-US" sz="2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=2NaCl+CaCO</a:t>
            </a:r>
            <a:r>
              <a:rPr lang="en-US" sz="2400" b="1" baseline="-25000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</a:t>
            </a:r>
            <a:endParaRPr lang="en-US" sz="2400" b="1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en-US" sz="24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MgSO</a:t>
            </a:r>
            <a:r>
              <a:rPr lang="en-US" sz="2400" b="1" baseline="-2500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</a:t>
            </a:r>
            <a:r>
              <a:rPr lang="en-US" sz="24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+Na</a:t>
            </a:r>
            <a:r>
              <a:rPr lang="en-US" sz="2400" b="1" baseline="-2500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r>
              <a:rPr lang="en-US" sz="24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CO</a:t>
            </a:r>
            <a:r>
              <a:rPr lang="en-US" sz="2400" b="1" baseline="-2500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</a:t>
            </a:r>
            <a:r>
              <a:rPr lang="en-US" sz="24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=Na</a:t>
            </a:r>
            <a:r>
              <a:rPr lang="en-US" sz="2400" b="1" baseline="-2500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r>
              <a:rPr lang="en-US" sz="24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SO</a:t>
            </a:r>
            <a:r>
              <a:rPr lang="en-US" sz="2400" b="1" baseline="-2500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</a:t>
            </a:r>
            <a:r>
              <a:rPr lang="en-US" sz="24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+MgCO</a:t>
            </a:r>
            <a:r>
              <a:rPr lang="en-US" sz="2400" b="1" baseline="-2500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</a:t>
            </a:r>
            <a:endParaRPr lang="kk-KZ" sz="2400" b="1" baseline="-25000" dirty="0" smtClean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kk-KZ" sz="2400" b="1" baseline="-25000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/>
            <a:r>
              <a:rPr lang="kk-KZ" sz="2400" b="1" baseline="-25000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	</a:t>
            </a:r>
            <a:r>
              <a:rPr lang="kk-KZ" sz="2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Әк – сода әдісі көп қолданылатын және ең арзан әдіс, бірақ жұмсарту дәрежесі төмен (шамамен 0,3 мг-экв×л-1 шамасында</a:t>
            </a:r>
            <a:r>
              <a:rPr lang="kk-KZ" sz="24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).</a:t>
            </a:r>
            <a:endParaRPr lang="en-US" sz="2400" b="1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en-US" dirty="0">
                <a:solidFill>
                  <a:srgbClr val="7030A0"/>
                </a:solidFill>
              </a:rPr>
              <a:t> </a:t>
            </a:r>
          </a:p>
        </p:txBody>
      </p:sp>
    </p:spTree>
    <p:extLst>
      <p:ext uri="{BB962C8B-B14F-4D97-AF65-F5344CB8AC3E}">
        <p14:creationId xmlns="" xmlns:p14="http://schemas.microsoft.com/office/powerpoint/2010/main" val="953300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66873" y="836712"/>
            <a:ext cx="842493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		</a:t>
            </a:r>
            <a:r>
              <a:rPr lang="ru-RU" sz="2400" b="1" i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Фосфат </a:t>
            </a:r>
            <a:r>
              <a:rPr lang="ru-RU" sz="2400" b="1" i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әдісі</a:t>
            </a:r>
            <a:r>
              <a:rPr lang="ru-RU" sz="2400" b="1" i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– </a:t>
            </a:r>
            <a:r>
              <a:rPr lang="ru-RU" sz="24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кермек</a:t>
            </a:r>
            <a: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суды натрий </a:t>
            </a:r>
            <a:r>
              <a:rPr lang="ru-RU" sz="24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фосфатымен</a:t>
            </a:r>
            <a: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өңдеуге</a:t>
            </a:r>
            <a: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негізделінген</a:t>
            </a:r>
            <a: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</a:p>
          <a:p>
            <a:pPr algn="just"/>
            <a: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 </a:t>
            </a:r>
          </a:p>
          <a:p>
            <a:pPr algn="ctr"/>
            <a: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</a:t>
            </a:r>
            <a:r>
              <a:rPr lang="en-US" sz="24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Ca</a:t>
            </a:r>
            <a:r>
              <a:rPr lang="en-US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(HCO</a:t>
            </a:r>
            <a:r>
              <a:rPr lang="en-US" sz="2400" b="1" baseline="-2500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</a:t>
            </a:r>
            <a:r>
              <a:rPr lang="en-US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</a:t>
            </a:r>
            <a:r>
              <a:rPr lang="en-US" sz="2400" b="1" baseline="-2500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r>
              <a:rPr lang="en-US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+2Na</a:t>
            </a:r>
            <a:r>
              <a:rPr lang="en-US" sz="2400" b="1" baseline="-2500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</a:t>
            </a:r>
            <a:r>
              <a:rPr lang="en-US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PO</a:t>
            </a:r>
            <a:r>
              <a:rPr lang="en-US" sz="2400" b="1" baseline="-2500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</a:t>
            </a:r>
            <a:r>
              <a:rPr lang="en-US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=6NaHCO</a:t>
            </a:r>
            <a:r>
              <a:rPr lang="en-US" sz="2400" b="1" baseline="-2500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</a:t>
            </a:r>
            <a:r>
              <a:rPr lang="en-US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+Ca</a:t>
            </a:r>
            <a:r>
              <a:rPr lang="en-US" sz="2400" b="1" baseline="-2500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</a:t>
            </a:r>
            <a:r>
              <a:rPr lang="en-US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(PO</a:t>
            </a:r>
            <a:r>
              <a:rPr lang="en-US" sz="2400" b="1" baseline="-2500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</a:t>
            </a:r>
            <a:r>
              <a:rPr lang="en-US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</a:t>
            </a:r>
            <a:r>
              <a:rPr lang="en-US" sz="2400" b="1" baseline="-2500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endParaRPr lang="en-US" sz="24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en-US" sz="24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3CaCl</a:t>
            </a:r>
            <a:r>
              <a:rPr lang="en-US" sz="2400" b="1" baseline="-2500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r>
              <a:rPr lang="en-US" sz="24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+2Na</a:t>
            </a:r>
            <a:r>
              <a:rPr lang="en-US" sz="2400" b="1" baseline="-2500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</a:t>
            </a:r>
            <a:r>
              <a:rPr lang="en-US" sz="24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PO</a:t>
            </a:r>
            <a:r>
              <a:rPr lang="en-US" sz="2400" b="1" baseline="-2500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</a:t>
            </a:r>
            <a:r>
              <a:rPr lang="en-US" sz="24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=6NaCl+Ca</a:t>
            </a:r>
            <a:r>
              <a:rPr lang="en-US" sz="2400" b="1" baseline="-2500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</a:t>
            </a:r>
            <a:r>
              <a:rPr lang="en-US" sz="24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(PO</a:t>
            </a:r>
            <a:r>
              <a:rPr lang="en-US" sz="2400" b="1" baseline="-2500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</a:t>
            </a:r>
            <a:r>
              <a:rPr lang="en-US" sz="24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</a:t>
            </a:r>
            <a:r>
              <a:rPr lang="en-US" sz="2400" b="1" baseline="-2500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endParaRPr lang="kk-KZ" sz="2400" b="1" baseline="-25000" dirty="0" smtClean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/>
            <a:endParaRPr lang="kk-KZ" sz="2400" b="1" dirty="0" smtClean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/>
            <a:r>
              <a:rPr lang="kk-KZ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	</a:t>
            </a:r>
            <a:r>
              <a:rPr lang="ru-RU" sz="24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Суды </a:t>
            </a:r>
            <a:r>
              <a:rPr lang="ru-RU" sz="24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жұмсартудың</a:t>
            </a:r>
            <a: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фосфатты</a:t>
            </a:r>
            <a: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әдісі</a:t>
            </a:r>
            <a: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қымбат</a:t>
            </a:r>
            <a: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болғандықтан</a:t>
            </a:r>
            <a: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ru-RU" sz="24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өзінше</a:t>
            </a:r>
            <a: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бөлек</a:t>
            </a:r>
            <a: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қолданылмайды</a:t>
            </a:r>
            <a: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 </a:t>
            </a:r>
            <a:r>
              <a:rPr lang="ru-RU" sz="24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Бұл</a:t>
            </a:r>
            <a: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әдіспен</a:t>
            </a:r>
            <a: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суды </a:t>
            </a:r>
            <a:r>
              <a:rPr lang="ru-RU" sz="24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жұмсартатын</a:t>
            </a:r>
            <a: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басқа</a:t>
            </a:r>
            <a: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әдістерді</a:t>
            </a:r>
            <a: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қолданып</a:t>
            </a:r>
            <a: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ru-RU" sz="24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болғаннан</a:t>
            </a:r>
            <a: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кейін</a:t>
            </a:r>
            <a: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(</a:t>
            </a:r>
            <a:r>
              <a:rPr lang="ru-RU" sz="24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мысалы</a:t>
            </a:r>
            <a: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 </a:t>
            </a:r>
            <a:r>
              <a:rPr lang="ru-RU" sz="24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әк</a:t>
            </a:r>
            <a: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ru-RU" sz="24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және</a:t>
            </a:r>
            <a: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сода </a:t>
            </a:r>
            <a:r>
              <a:rPr lang="ru-RU" sz="24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қоспасынан</a:t>
            </a:r>
            <a: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кейін</a:t>
            </a:r>
            <a: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  </a:t>
            </a:r>
            <a:r>
              <a:rPr lang="ru-RU" sz="24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одан</a:t>
            </a:r>
            <a: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әрі</a:t>
            </a:r>
            <a: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қарай</a:t>
            </a:r>
            <a: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жұмсарту</a:t>
            </a:r>
            <a: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үшін</a:t>
            </a:r>
            <a: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ғана</a:t>
            </a:r>
            <a: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қолданылып</a:t>
            </a:r>
            <a: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жүр</a:t>
            </a:r>
            <a: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 Реагент </a:t>
            </a:r>
            <a:r>
              <a:rPr lang="ru-RU" sz="24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ретінде</a:t>
            </a:r>
            <a: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три </a:t>
            </a:r>
            <a:r>
              <a:rPr lang="ru-RU" sz="24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немесе</a:t>
            </a:r>
            <a: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динатрифосфат</a:t>
            </a:r>
            <a: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қолданылыды</a:t>
            </a:r>
            <a: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 </a:t>
            </a:r>
            <a:r>
              <a:rPr lang="ru-RU" sz="24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Бұл</a:t>
            </a:r>
            <a: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реагенттерді</a:t>
            </a:r>
            <a: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суға</a:t>
            </a:r>
            <a: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қосқан</a:t>
            </a:r>
            <a: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кезде</a:t>
            </a:r>
            <a: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магний мен </a:t>
            </a:r>
            <a:r>
              <a:rPr lang="ru-RU" sz="24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кальцийдің</a:t>
            </a:r>
            <a: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нашар</a:t>
            </a:r>
            <a: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еритін</a:t>
            </a:r>
            <a: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фосфаттары</a:t>
            </a:r>
            <a: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түзіледі</a:t>
            </a:r>
            <a:r>
              <a:rPr lang="ru-RU" sz="24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</a:t>
            </a:r>
            <a:endParaRPr lang="ru-RU" sz="24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2287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83715" y="1340768"/>
            <a:ext cx="748883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Химиялық</a:t>
            </a:r>
            <a:r>
              <a:rPr lang="ru-RU" sz="28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әдістердің</a:t>
            </a:r>
            <a:r>
              <a:rPr lang="ru-RU" sz="28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кемшіліктері</a:t>
            </a:r>
            <a:r>
              <a:rPr lang="ru-RU" sz="2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</a:t>
            </a:r>
          </a:p>
          <a:p>
            <a:pPr algn="just"/>
            <a:endParaRPr lang="ru-RU" sz="2800" b="1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342900" indent="-342900" algn="just">
              <a:buFont typeface="Arial" charset="0"/>
              <a:buChar char="•"/>
            </a:pPr>
            <a:r>
              <a:rPr lang="ru-RU" sz="2800" b="1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реагенттер</a:t>
            </a:r>
            <a:r>
              <a:rPr lang="ru-RU" sz="2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көп</a:t>
            </a:r>
            <a:r>
              <a:rPr lang="ru-RU" sz="28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жұмсалынады</a:t>
            </a:r>
            <a:r>
              <a:rPr lang="ru-RU" sz="2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;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ru-RU" sz="2800" b="1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тұндырғыш</a:t>
            </a:r>
            <a:r>
              <a:rPr lang="ru-RU" sz="2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және</a:t>
            </a:r>
            <a:r>
              <a:rPr lang="ru-RU" sz="28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аппараттар</a:t>
            </a:r>
            <a:r>
              <a:rPr lang="ru-RU" sz="28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көп</a:t>
            </a:r>
            <a:r>
              <a:rPr lang="ru-RU" sz="28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орын</a:t>
            </a:r>
            <a:r>
              <a:rPr lang="ru-RU" sz="28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алады</a:t>
            </a:r>
            <a:r>
              <a:rPr lang="ru-RU" sz="2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ru-RU" sz="2800" b="1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тым</a:t>
            </a:r>
            <a:r>
              <a:rPr lang="ru-RU" sz="2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үлкен</a:t>
            </a:r>
            <a:r>
              <a:rPr lang="ru-RU" sz="2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;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ru-RU" sz="2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жаңа</a:t>
            </a:r>
            <a:r>
              <a:rPr lang="ru-RU" sz="28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қосындылар</a:t>
            </a:r>
            <a:r>
              <a:rPr lang="ru-RU" sz="28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түзіледі</a:t>
            </a:r>
            <a:r>
              <a:rPr lang="ru-RU" sz="28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– </a:t>
            </a:r>
            <a:r>
              <a:rPr lang="ru-RU" sz="28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тұнбалар</a:t>
            </a:r>
            <a:r>
              <a:rPr lang="ru-RU" sz="28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ru-RU" sz="28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олар</a:t>
            </a:r>
            <a:r>
              <a:rPr lang="ru-RU" sz="28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көп</a:t>
            </a:r>
            <a:r>
              <a:rPr lang="ru-RU" sz="28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мөлшерде</a:t>
            </a:r>
            <a:r>
              <a:rPr lang="ru-RU" sz="28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жыйналып</a:t>
            </a:r>
            <a:r>
              <a:rPr lang="ru-RU" sz="28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жер</a:t>
            </a:r>
            <a:r>
              <a:rPr lang="ru-RU" sz="28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қыртысын</a:t>
            </a:r>
            <a:r>
              <a:rPr lang="ru-RU" sz="28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ластайды</a:t>
            </a:r>
            <a:r>
              <a:rPr lang="ru-RU" sz="28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және</a:t>
            </a:r>
            <a:r>
              <a:rPr lang="ru-RU" sz="28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т.б</a:t>
            </a:r>
            <a:r>
              <a:rPr lang="ru-RU" sz="28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3914450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980728"/>
            <a:ext cx="828092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ФИЗИКА-ХИМИЯЛЫҚ ӘДІС – ИОН АЛМАСУ ӘДІСІ</a:t>
            </a:r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/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 </a:t>
            </a:r>
          </a:p>
          <a:p>
            <a:pPr algn="just"/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	Ион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алмасу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әдісі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суды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арнаулы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материалдар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арқылы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өткізгенде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солардың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құрамындағы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Na(I)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немесе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H(I)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иондары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судың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құрамындағы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(II) Mg(II)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иондарына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алмастырылады</a:t>
            </a:r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 </a:t>
            </a:r>
            <a:r>
              <a:rPr lang="ru-RU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Иониттер</a:t>
            </a:r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i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катиониттер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және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i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аниониттерге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жіктелінеді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Катиониттер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құрамында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қозғалмалы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натрий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немесе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сутек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катиондары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болғандықтан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олар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натрий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катиониті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немесе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 (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сутек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катиониті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деп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аталады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Аниониттер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құрамында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қозғалмалы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гидроксиль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топтары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болғандықтан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– ОН-аниониты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деп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аталынады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2959151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4492" y="620688"/>
            <a:ext cx="820891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	</a:t>
            </a:r>
            <a:r>
              <a:rPr lang="ru-RU" sz="24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Өндірістерде</a:t>
            </a:r>
            <a:r>
              <a:rPr lang="ru-RU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көбінесе</a:t>
            </a:r>
            <a:r>
              <a:rPr lang="ru-RU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Na</a:t>
            </a:r>
            <a:r>
              <a:rPr lang="ru-RU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катиониттер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ретінде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алюмосиликаттар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қолданылады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(глауконит, цеолит, пермутит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және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т.б</a:t>
            </a:r>
            <a:r>
              <a:rPr lang="ru-RU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.).</a:t>
            </a:r>
          </a:p>
          <a:p>
            <a:pPr algn="just"/>
            <a:endParaRPr lang="ru-RU" sz="24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/>
            <a:r>
              <a:rPr lang="ru-RU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	Н 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–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катиониттер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ретінде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сульфирленген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көмір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(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концентрлі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күкірт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қышқылымен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өңделген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көмір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және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тағы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басқа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да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синтетикалық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шайырлар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құрамында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окси, карбоксил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және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сульфо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топтары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бар, фенол, резорцин, пирогаллол,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таннин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және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басқа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үлкен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молекулалы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қосылыстар</a:t>
            </a:r>
            <a:r>
              <a:rPr lang="ru-RU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</a:p>
          <a:p>
            <a:pPr algn="just"/>
            <a:endParaRPr lang="ru-RU" sz="24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/>
            <a:r>
              <a:rPr lang="ru-RU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	</a:t>
            </a:r>
            <a:r>
              <a:rPr lang="ru-RU" sz="24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Аниониттер</a:t>
            </a:r>
            <a:r>
              <a:rPr lang="ru-RU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ретінде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карбомидтер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меламин,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грандин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анилин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метафенилендиамин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және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басқа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да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синтетикалық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үлкен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молекулалық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қосылыстар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қолданылады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3317856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92413" y="1052736"/>
            <a:ext cx="813690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	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Иондар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алмасу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процесінің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механизмін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мынадай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сұлбамен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өрнектеуге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болады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Мысалы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катион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алмастырғыш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алюмосиликат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катионитының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қатысуымен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Na</a:t>
            </a:r>
            <a:r>
              <a:rPr lang="en-US" sz="2400" b="1" baseline="-25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O×Al</a:t>
            </a:r>
            <a:r>
              <a:rPr lang="en-US" sz="2400" b="1" baseline="-25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</a:t>
            </a:r>
            <a:r>
              <a:rPr lang="en-US" sz="2400" b="1" baseline="-25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×2SiO</a:t>
            </a:r>
            <a:r>
              <a:rPr lang="en-US" sz="2400" b="1" baseline="-25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×nH</a:t>
            </a:r>
            <a:r>
              <a:rPr lang="en-US" sz="2400" b="1" baseline="-25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жүретін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алмасу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процесі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</a:t>
            </a:r>
          </a:p>
          <a:p>
            <a:pPr algn="just"/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 </a:t>
            </a:r>
          </a:p>
          <a:p>
            <a:pPr algn="ctr"/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Na</a:t>
            </a:r>
            <a:r>
              <a:rPr lang="en-US" sz="2400" b="1" baseline="-25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O[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Кат]+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CaCl</a:t>
            </a:r>
            <a:r>
              <a:rPr lang="en-US" sz="2400" b="1" baseline="-250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=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CaO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[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Кат]+2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NaCl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(a)</a:t>
            </a:r>
          </a:p>
          <a:p>
            <a:pPr algn="just"/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 </a:t>
            </a:r>
          </a:p>
          <a:p>
            <a:pPr algn="just"/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	</a:t>
            </a:r>
            <a:r>
              <a:rPr lang="ru-RU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Мұнда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 [Кат] -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алмасуға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қатыспайтын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молекула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бөлігі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ru-RU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яғни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Al</a:t>
            </a:r>
            <a:r>
              <a:rPr lang="en-US" sz="2400" b="1" baseline="-25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</a:t>
            </a:r>
            <a:r>
              <a:rPr lang="en-US" sz="2400" b="1" baseline="-25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×2SiO</a:t>
            </a:r>
            <a:r>
              <a:rPr lang="en-US" sz="2400" b="1" baseline="-25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×nH</a:t>
            </a:r>
            <a:r>
              <a:rPr lang="en-US" sz="2400" b="1" baseline="-25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</a:t>
            </a:r>
          </a:p>
          <a:p>
            <a:pPr algn="just"/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/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31537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692696"/>
            <a:ext cx="806489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	</a:t>
            </a:r>
            <a:r>
              <a:rPr lang="ru-RU" sz="2400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 </a:t>
            </a:r>
            <a:r>
              <a:rPr lang="ru-RU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– катионит </a:t>
            </a:r>
            <a:r>
              <a:rPr lang="ru-RU" sz="2400" b="1" dirty="0" err="1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қолданғанда</a:t>
            </a:r>
            <a:r>
              <a:rPr lang="ru-RU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ион </a:t>
            </a:r>
            <a:r>
              <a:rPr lang="ru-RU" sz="2400" b="1" dirty="0" err="1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алмасу</a:t>
            </a:r>
            <a:r>
              <a:rPr lang="ru-RU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процессінің</a:t>
            </a:r>
            <a:r>
              <a:rPr lang="ru-RU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мехнизмінің</a:t>
            </a:r>
            <a:r>
              <a:rPr lang="ru-RU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сұлба</a:t>
            </a:r>
            <a:r>
              <a:rPr lang="ru-RU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өрнегі</a:t>
            </a:r>
            <a:r>
              <a:rPr lang="ru-RU" sz="2400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</a:t>
            </a:r>
            <a:endParaRPr lang="en-US" sz="2400" b="1" dirty="0" smtClean="0">
              <a:ln w="1905"/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/>
            <a:endParaRPr lang="ru-RU" sz="2400" b="1" dirty="0">
              <a:ln w="1905"/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en-US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</a:t>
            </a:r>
            <a:r>
              <a:rPr lang="en-US" sz="2400" b="1" baseline="-25000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r>
              <a:rPr lang="en-US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[</a:t>
            </a:r>
            <a:r>
              <a:rPr lang="ru-RU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Кат]+</a:t>
            </a:r>
            <a:r>
              <a:rPr lang="en-US" sz="2400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CaSO</a:t>
            </a:r>
            <a:r>
              <a:rPr lang="en-US" sz="2400" b="1" baseline="-25000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</a:t>
            </a:r>
            <a:r>
              <a:rPr lang="en-US" sz="2400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= </a:t>
            </a:r>
            <a:r>
              <a:rPr lang="en-US" sz="2400" b="1" dirty="0" err="1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Ca</a:t>
            </a:r>
            <a:r>
              <a:rPr lang="en-US" sz="2400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[</a:t>
            </a:r>
            <a:r>
              <a:rPr lang="ru-RU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Кат]+</a:t>
            </a:r>
            <a:r>
              <a:rPr lang="en-US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</a:t>
            </a:r>
            <a:r>
              <a:rPr lang="en-US" sz="2400" b="1" baseline="-25000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r>
              <a:rPr lang="en-US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SO</a:t>
            </a:r>
            <a:r>
              <a:rPr lang="en-US" sz="2400" b="1" baseline="-25000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</a:t>
            </a:r>
            <a:r>
              <a:rPr lang="en-US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(</a:t>
            </a:r>
            <a:r>
              <a:rPr lang="ru-RU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ә)</a:t>
            </a:r>
          </a:p>
          <a:p>
            <a:pPr algn="ctr"/>
            <a:r>
              <a:rPr lang="en-US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</a:t>
            </a:r>
            <a:r>
              <a:rPr lang="en-US" sz="2400" b="1" baseline="-25000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r>
              <a:rPr lang="en-US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[</a:t>
            </a:r>
            <a:r>
              <a:rPr lang="ru-RU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Кат]+</a:t>
            </a:r>
            <a:r>
              <a:rPr lang="en-US" sz="2400" b="1" dirty="0" err="1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Ca</a:t>
            </a:r>
            <a:r>
              <a:rPr lang="en-US" sz="2400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(HCO</a:t>
            </a:r>
            <a:r>
              <a:rPr lang="en-US" sz="2400" b="1" baseline="-25000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</a:t>
            </a:r>
            <a:r>
              <a:rPr lang="en-US" sz="2400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</a:t>
            </a:r>
            <a:r>
              <a:rPr lang="en-US" sz="2400" b="1" baseline="-25000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r>
              <a:rPr lang="en-US" sz="2400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= </a:t>
            </a:r>
            <a:r>
              <a:rPr lang="en-US" sz="2400" b="1" dirty="0" err="1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Ca</a:t>
            </a:r>
            <a:r>
              <a:rPr lang="en-US" sz="2400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[</a:t>
            </a:r>
            <a:r>
              <a:rPr lang="ru-RU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Кат]+2</a:t>
            </a:r>
            <a:r>
              <a:rPr lang="en-US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</a:t>
            </a:r>
            <a:r>
              <a:rPr lang="en-US" sz="2400" b="1" baseline="-25000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r>
              <a:rPr lang="en-US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O+2CO</a:t>
            </a:r>
            <a:r>
              <a:rPr lang="en-US" sz="2400" b="1" baseline="-25000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r>
              <a:rPr lang="en-US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(</a:t>
            </a:r>
            <a:r>
              <a:rPr lang="ru-RU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б)</a:t>
            </a:r>
          </a:p>
          <a:p>
            <a:pPr algn="just"/>
            <a:r>
              <a:rPr lang="ru-RU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 </a:t>
            </a:r>
          </a:p>
          <a:p>
            <a:pPr algn="just"/>
            <a:r>
              <a:rPr lang="en-US" sz="2400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	</a:t>
            </a:r>
            <a:r>
              <a:rPr lang="ru-RU" sz="2400" b="1" dirty="0" err="1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Иониттердің</a:t>
            </a:r>
            <a:r>
              <a:rPr lang="ru-RU" sz="2400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ион </a:t>
            </a:r>
            <a:r>
              <a:rPr lang="ru-RU" sz="2400" b="1" dirty="0" err="1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алмасу</a:t>
            </a:r>
            <a:r>
              <a:rPr lang="ru-RU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қабілеті</a:t>
            </a:r>
            <a:r>
              <a:rPr lang="ru-RU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белгілі</a:t>
            </a:r>
            <a:r>
              <a:rPr lang="ru-RU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шамада</a:t>
            </a:r>
            <a:r>
              <a:rPr lang="ru-RU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(</a:t>
            </a:r>
            <a:r>
              <a:rPr lang="ru-RU" sz="2400" b="1" dirty="0" err="1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мөлшерде</a:t>
            </a:r>
            <a:r>
              <a:rPr lang="ru-RU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 </a:t>
            </a:r>
            <a:r>
              <a:rPr lang="ru-RU" sz="2400" b="1" dirty="0" err="1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болады</a:t>
            </a:r>
            <a:r>
              <a:rPr lang="ru-RU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 </a:t>
            </a:r>
            <a:r>
              <a:rPr lang="ru-RU" sz="2400" b="1" dirty="0" err="1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Уақыт</a:t>
            </a:r>
            <a:r>
              <a:rPr lang="ru-RU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өткен</a:t>
            </a:r>
            <a:r>
              <a:rPr lang="ru-RU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сайын</a:t>
            </a:r>
            <a:r>
              <a:rPr lang="ru-RU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алмасатын</a:t>
            </a:r>
            <a:r>
              <a:rPr lang="ru-RU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ион саны </a:t>
            </a:r>
            <a:r>
              <a:rPr lang="ru-RU" sz="2400" b="1" dirty="0" err="1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азаяды</a:t>
            </a:r>
            <a:r>
              <a:rPr lang="ru-RU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ru-RU" sz="2400" b="1" dirty="0" err="1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яғни</a:t>
            </a:r>
            <a:r>
              <a:rPr lang="ru-RU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қоры</a:t>
            </a:r>
            <a:r>
              <a:rPr lang="ru-RU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таусыла</a:t>
            </a:r>
            <a:r>
              <a:rPr lang="ru-RU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бастайды</a:t>
            </a:r>
            <a:r>
              <a:rPr lang="ru-RU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ru-RU" sz="2400" b="1" dirty="0" err="1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сондықтан</a:t>
            </a:r>
            <a:r>
              <a:rPr lang="ru-RU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алмасатын</a:t>
            </a:r>
            <a:r>
              <a:rPr lang="ru-RU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иондарды</a:t>
            </a:r>
            <a:r>
              <a:rPr lang="ru-RU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қайтадан</a:t>
            </a:r>
            <a:r>
              <a:rPr lang="ru-RU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толықтандыру</a:t>
            </a:r>
            <a:r>
              <a:rPr lang="ru-RU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мақсатпен</a:t>
            </a:r>
            <a:r>
              <a:rPr lang="ru-RU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ионитты</a:t>
            </a:r>
            <a:r>
              <a:rPr lang="ru-RU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регенерациялайды</a:t>
            </a:r>
            <a:r>
              <a:rPr lang="ru-RU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ru-RU" sz="2400" b="1" dirty="0" err="1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мысалы</a:t>
            </a:r>
            <a:r>
              <a:rPr lang="ru-RU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ас </a:t>
            </a:r>
            <a:r>
              <a:rPr lang="ru-RU" sz="2400" b="1" dirty="0" err="1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тұзы</a:t>
            </a:r>
            <a:r>
              <a:rPr lang="ru-RU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ертіндісімен</a:t>
            </a:r>
            <a:r>
              <a:rPr lang="ru-RU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немесе</a:t>
            </a:r>
            <a:r>
              <a:rPr lang="ru-RU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қышқыл</a:t>
            </a:r>
            <a:r>
              <a:rPr lang="ru-RU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ертіндісімен</a:t>
            </a:r>
            <a:r>
              <a:rPr lang="ru-RU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катионитты</a:t>
            </a:r>
            <a:r>
              <a:rPr lang="ru-RU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жуады</a:t>
            </a:r>
            <a:r>
              <a:rPr lang="ru-RU" sz="2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42428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9479" y="620688"/>
            <a:ext cx="828092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Анион </a:t>
            </a:r>
            <a:r>
              <a:rPr lang="ru-RU" sz="2400" b="1" dirty="0" err="1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алмасу</a:t>
            </a:r>
            <a:r>
              <a:rPr lang="ru-RU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сұлбасын</a:t>
            </a:r>
            <a:r>
              <a:rPr lang="ru-RU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өрнектеу</a:t>
            </a:r>
            <a:r>
              <a:rPr lang="ru-RU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</a:t>
            </a:r>
          </a:p>
          <a:p>
            <a:pPr algn="just"/>
            <a:r>
              <a:rPr lang="ru-RU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 </a:t>
            </a:r>
          </a:p>
          <a:p>
            <a:pPr algn="ctr"/>
            <a:r>
              <a:rPr lang="ru-RU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2[Ан]</a:t>
            </a:r>
            <a:r>
              <a:rPr lang="en-US" sz="24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OH+H</a:t>
            </a:r>
            <a:r>
              <a:rPr lang="en-US" sz="2400" b="1" baseline="-25000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r>
              <a:rPr lang="en-US" sz="24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SO</a:t>
            </a:r>
            <a:r>
              <a:rPr lang="en-US" sz="2400" b="1" baseline="-25000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</a:t>
            </a:r>
            <a:r>
              <a:rPr lang="en-US" sz="24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= [</a:t>
            </a:r>
            <a:r>
              <a:rPr lang="ru-RU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Ан]</a:t>
            </a:r>
            <a:r>
              <a:rPr lang="ru-RU" sz="2400" b="1" baseline="-25000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r>
              <a:rPr lang="en-US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SO</a:t>
            </a:r>
            <a:r>
              <a:rPr lang="en-US" sz="2400" b="1" baseline="-25000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</a:t>
            </a:r>
            <a:r>
              <a:rPr lang="en-US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+2H</a:t>
            </a:r>
            <a:r>
              <a:rPr lang="en-US" sz="2400" b="1" baseline="-25000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r>
              <a:rPr lang="en-US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 (</a:t>
            </a:r>
            <a:r>
              <a:rPr lang="ru-RU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в)</a:t>
            </a:r>
          </a:p>
          <a:p>
            <a:pPr algn="just"/>
            <a:r>
              <a:rPr lang="en-US" sz="24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	</a:t>
            </a:r>
            <a:r>
              <a:rPr lang="ru-RU" sz="2400" b="1" dirty="0" err="1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Анионитты</a:t>
            </a:r>
            <a:r>
              <a:rPr lang="ru-RU" sz="24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регенерациялау</a:t>
            </a:r>
            <a:r>
              <a:rPr lang="ru-RU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үшін</a:t>
            </a:r>
            <a:r>
              <a:rPr lang="ru-RU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оны </a:t>
            </a:r>
            <a:r>
              <a:rPr lang="ru-RU" sz="2400" b="1" dirty="0" err="1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сілті</a:t>
            </a:r>
            <a:r>
              <a:rPr lang="ru-RU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ертіндісімен</a:t>
            </a:r>
            <a:r>
              <a:rPr lang="ru-RU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жуады</a:t>
            </a:r>
            <a:r>
              <a:rPr lang="ru-RU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</a:p>
          <a:p>
            <a:pPr algn="just"/>
            <a:r>
              <a:rPr lang="ru-RU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 </a:t>
            </a:r>
          </a:p>
          <a:p>
            <a:pPr algn="ctr"/>
            <a:r>
              <a:rPr lang="ru-RU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[Ан]</a:t>
            </a:r>
            <a:r>
              <a:rPr lang="ru-RU" sz="2400" b="1" baseline="-25000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r>
              <a:rPr lang="en-US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SO</a:t>
            </a:r>
            <a:r>
              <a:rPr lang="en-US" sz="2400" b="1" baseline="-25000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</a:t>
            </a:r>
            <a:r>
              <a:rPr lang="en-US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+2NaOHÛNa</a:t>
            </a:r>
            <a:r>
              <a:rPr lang="en-US" sz="2400" b="1" baseline="-25000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r>
              <a:rPr lang="en-US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SO</a:t>
            </a:r>
            <a:r>
              <a:rPr lang="en-US" sz="2400" b="1" baseline="-25000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</a:t>
            </a:r>
            <a:r>
              <a:rPr lang="en-US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+2[</a:t>
            </a:r>
            <a:r>
              <a:rPr lang="ru-RU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Ан]-</a:t>
            </a:r>
            <a:r>
              <a:rPr lang="en-US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OH</a:t>
            </a:r>
          </a:p>
          <a:p>
            <a:pPr algn="just"/>
            <a:r>
              <a:rPr lang="en-US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 </a:t>
            </a:r>
          </a:p>
          <a:p>
            <a:pPr algn="just"/>
            <a:r>
              <a:rPr lang="en-US" sz="24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	</a:t>
            </a:r>
            <a:r>
              <a:rPr lang="ru-RU" sz="24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Суды </a:t>
            </a:r>
            <a:r>
              <a:rPr lang="en-US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Na – </a:t>
            </a:r>
            <a:r>
              <a:rPr lang="ru-RU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катиониты </a:t>
            </a:r>
            <a:r>
              <a:rPr lang="ru-RU" sz="2400" b="1" dirty="0" err="1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арқылы</a:t>
            </a:r>
            <a:r>
              <a:rPr lang="ru-RU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өткізіп</a:t>
            </a:r>
            <a:r>
              <a:rPr lang="ru-RU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кальций </a:t>
            </a:r>
            <a:r>
              <a:rPr lang="ru-RU" sz="2400" b="1" dirty="0" err="1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және</a:t>
            </a:r>
            <a:r>
              <a:rPr lang="ru-RU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магний </a:t>
            </a:r>
            <a:r>
              <a:rPr lang="ru-RU" sz="2400" b="1" dirty="0" err="1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иондарынан</a:t>
            </a:r>
            <a:r>
              <a:rPr lang="ru-RU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тазартып</a:t>
            </a:r>
            <a:r>
              <a:rPr lang="ru-RU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натрий </a:t>
            </a:r>
            <a:r>
              <a:rPr lang="ru-RU" sz="2400" b="1" dirty="0" err="1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ионын</a:t>
            </a:r>
            <a:r>
              <a:rPr lang="ru-RU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Н-катионит </a:t>
            </a:r>
            <a:r>
              <a:rPr lang="ru-RU" sz="2400" b="1" dirty="0" err="1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арқылы</a:t>
            </a:r>
            <a:r>
              <a:rPr lang="ru-RU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өткізіп</a:t>
            </a:r>
            <a:r>
              <a:rPr lang="ru-RU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сутек</a:t>
            </a:r>
            <a:r>
              <a:rPr lang="ru-RU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ионымен</a:t>
            </a:r>
            <a:r>
              <a:rPr lang="ru-RU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алмастырып</a:t>
            </a:r>
            <a:r>
              <a:rPr lang="ru-RU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ru-RU" sz="2400" b="1" dirty="0" err="1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әрі</a:t>
            </a:r>
            <a:r>
              <a:rPr lang="ru-RU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қарай</a:t>
            </a:r>
            <a:r>
              <a:rPr lang="ru-RU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анионит </a:t>
            </a:r>
            <a:r>
              <a:rPr lang="ru-RU" sz="2400" b="1" dirty="0" err="1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сүзгіде</a:t>
            </a:r>
            <a:r>
              <a:rPr lang="ru-RU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судан</a:t>
            </a:r>
            <a:r>
              <a:rPr lang="ru-RU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аниондарды</a:t>
            </a:r>
            <a:r>
              <a:rPr lang="ru-RU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бөліп</a:t>
            </a:r>
            <a:r>
              <a:rPr lang="ru-RU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алып</a:t>
            </a:r>
            <a:r>
              <a:rPr lang="ru-RU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су </a:t>
            </a:r>
            <a:r>
              <a:rPr lang="ru-RU" sz="2400" b="1" dirty="0" err="1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сүзгіштен</a:t>
            </a:r>
            <a:r>
              <a:rPr lang="ru-RU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өтіп</a:t>
            </a:r>
            <a:r>
              <a:rPr lang="ru-RU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көміроксидінен</a:t>
            </a:r>
            <a:r>
              <a:rPr lang="ru-RU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(4) </a:t>
            </a:r>
            <a:r>
              <a:rPr lang="ru-RU" sz="2400" b="1" dirty="0" err="1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тазарту</a:t>
            </a:r>
            <a:r>
              <a:rPr lang="ru-RU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үшін</a:t>
            </a:r>
            <a:r>
              <a:rPr lang="ru-RU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дегазаторға</a:t>
            </a:r>
            <a:r>
              <a:rPr lang="ru-RU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ауысады</a:t>
            </a:r>
            <a:r>
              <a:rPr lang="ru-RU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ru-RU" sz="2400" b="1" dirty="0" err="1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осылай</a:t>
            </a:r>
            <a:r>
              <a:rPr lang="ru-RU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тазартылған</a:t>
            </a:r>
            <a:r>
              <a:rPr lang="ru-RU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су </a:t>
            </a:r>
            <a:r>
              <a:rPr lang="ru-RU" sz="2400" b="1" dirty="0" err="1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тұтынушыға</a:t>
            </a:r>
            <a:r>
              <a:rPr lang="ru-RU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err="1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ұсынылады</a:t>
            </a:r>
            <a:r>
              <a:rPr lang="ru-RU" sz="24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4198161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Городская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</a:themeOverride>
</file>

<file path=ppt/theme/themeOverride2.xml><?xml version="1.0" encoding="utf-8"?>
<a:themeOverride xmlns:a="http://schemas.openxmlformats.org/drawingml/2006/main">
  <a:clrScheme name="Бумажная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ppt/theme/themeOverride3.xml><?xml version="1.0" encoding="utf-8"?>
<a:themeOverride xmlns:a="http://schemas.openxmlformats.org/drawingml/2006/main">
  <a:clrScheme name="Базовая">
    <a:dk1>
      <a:sysClr val="windowText" lastClr="000000"/>
    </a:dk1>
    <a:lt1>
      <a:sysClr val="window" lastClr="FFFFFF"/>
    </a:lt1>
    <a:dk2>
      <a:srgbClr val="242852"/>
    </a:dk2>
    <a:lt2>
      <a:srgbClr val="ACCBF9"/>
    </a:lt2>
    <a:accent1>
      <a:srgbClr val="629DD1"/>
    </a:accent1>
    <a:accent2>
      <a:srgbClr val="297FD5"/>
    </a:accent2>
    <a:accent3>
      <a:srgbClr val="7F8FA9"/>
    </a:accent3>
    <a:accent4>
      <a:srgbClr val="4A66AC"/>
    </a:accent4>
    <a:accent5>
      <a:srgbClr val="5AA2AE"/>
    </a:accent5>
    <a:accent6>
      <a:srgbClr val="9D90A0"/>
    </a:accent6>
    <a:hlink>
      <a:srgbClr val="9454C3"/>
    </a:hlink>
    <a:folHlink>
      <a:srgbClr val="3EBBF0"/>
    </a:folHlink>
  </a:clrScheme>
</a:themeOverride>
</file>

<file path=ppt/theme/themeOverride4.xml><?xml version="1.0" encoding="utf-8"?>
<a:themeOverride xmlns:a="http://schemas.openxmlformats.org/drawingml/2006/main">
  <a:clrScheme name="Кнопка">
    <a:dk1>
      <a:sysClr val="windowText" lastClr="000000"/>
    </a:dk1>
    <a:lt1>
      <a:sysClr val="window" lastClr="FFFFFF"/>
    </a:lt1>
    <a:dk2>
      <a:srgbClr val="465E9C"/>
    </a:dk2>
    <a:lt2>
      <a:srgbClr val="CCDDEA"/>
    </a:lt2>
    <a:accent1>
      <a:srgbClr val="FDA023"/>
    </a:accent1>
    <a:accent2>
      <a:srgbClr val="AA2B1E"/>
    </a:accent2>
    <a:accent3>
      <a:srgbClr val="71685C"/>
    </a:accent3>
    <a:accent4>
      <a:srgbClr val="64A73B"/>
    </a:accent4>
    <a:accent5>
      <a:srgbClr val="EB5605"/>
    </a:accent5>
    <a:accent6>
      <a:srgbClr val="B9CA1A"/>
    </a:accent6>
    <a:hlink>
      <a:srgbClr val="D83E2C"/>
    </a:hlink>
    <a:folHlink>
      <a:srgbClr val="ED7D27"/>
    </a:folHlink>
  </a:clrScheme>
</a:themeOverride>
</file>

<file path=ppt/theme/themeOverride5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ppt/theme/themeOverride6.xml><?xml version="1.0" encoding="utf-8"?>
<a:themeOverride xmlns:a="http://schemas.openxmlformats.org/drawingml/2006/main">
  <a:clrScheme name="Изящная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7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ppt/theme/themeOverride8.xml><?xml version="1.0" encoding="utf-8"?>
<a:themeOverride xmlns:a="http://schemas.openxmlformats.org/drawingml/2006/main">
  <a:clrScheme name="Изящная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9.xml><?xml version="1.0" encoding="utf-8"?>
<a:themeOverride xmlns:a="http://schemas.openxmlformats.org/drawingml/2006/main">
  <a:clrScheme name="NewsPrint">
    <a:dk1>
      <a:sysClr val="windowText" lastClr="000000"/>
    </a:dk1>
    <a:lt1>
      <a:sysClr val="window" lastClr="FFFFFF"/>
    </a:lt1>
    <a:dk2>
      <a:srgbClr val="303030"/>
    </a:dk2>
    <a:lt2>
      <a:srgbClr val="DEDEE0"/>
    </a:lt2>
    <a:accent1>
      <a:srgbClr val="AD0101"/>
    </a:accent1>
    <a:accent2>
      <a:srgbClr val="726056"/>
    </a:accent2>
    <a:accent3>
      <a:srgbClr val="AC956E"/>
    </a:accent3>
    <a:accent4>
      <a:srgbClr val="808DA9"/>
    </a:accent4>
    <a:accent5>
      <a:srgbClr val="424E5B"/>
    </a:accent5>
    <a:accent6>
      <a:srgbClr val="730E00"/>
    </a:accent6>
    <a:hlink>
      <a:srgbClr val="D26900"/>
    </a:hlink>
    <a:folHlink>
      <a:srgbClr val="D89243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390</TotalTime>
  <Words>59</Words>
  <Application>Microsoft Office PowerPoint</Application>
  <PresentationFormat>Экран (4:3)</PresentationFormat>
  <Paragraphs>68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NewsPrint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Камажай</dc:creator>
  <cp:lastModifiedBy>Админ</cp:lastModifiedBy>
  <cp:revision>19</cp:revision>
  <dcterms:created xsi:type="dcterms:W3CDTF">2016-10-30T12:48:21Z</dcterms:created>
  <dcterms:modified xsi:type="dcterms:W3CDTF">2020-03-31T09:07:53Z</dcterms:modified>
</cp:coreProperties>
</file>